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69"/>
  </p:notesMasterIdLst>
  <p:handoutMasterIdLst>
    <p:handoutMasterId r:id="rId70"/>
  </p:handoutMasterIdLst>
  <p:sldIdLst>
    <p:sldId id="500" r:id="rId3"/>
    <p:sldId id="845" r:id="rId4"/>
    <p:sldId id="541" r:id="rId5"/>
    <p:sldId id="736" r:id="rId6"/>
    <p:sldId id="840" r:id="rId7"/>
    <p:sldId id="841" r:id="rId8"/>
    <p:sldId id="802" r:id="rId9"/>
    <p:sldId id="803" r:id="rId10"/>
    <p:sldId id="804" r:id="rId11"/>
    <p:sldId id="805" r:id="rId12"/>
    <p:sldId id="809" r:id="rId13"/>
    <p:sldId id="810" r:id="rId14"/>
    <p:sldId id="843" r:id="rId15"/>
    <p:sldId id="811" r:id="rId16"/>
    <p:sldId id="812" r:id="rId17"/>
    <p:sldId id="813" r:id="rId18"/>
    <p:sldId id="814" r:id="rId19"/>
    <p:sldId id="815" r:id="rId20"/>
    <p:sldId id="816" r:id="rId21"/>
    <p:sldId id="817" r:id="rId22"/>
    <p:sldId id="819" r:id="rId23"/>
    <p:sldId id="820" r:id="rId24"/>
    <p:sldId id="821" r:id="rId25"/>
    <p:sldId id="822" r:id="rId26"/>
    <p:sldId id="824" r:id="rId27"/>
    <p:sldId id="844" r:id="rId28"/>
    <p:sldId id="826" r:id="rId29"/>
    <p:sldId id="827" r:id="rId30"/>
    <p:sldId id="828" r:id="rId31"/>
    <p:sldId id="829" r:id="rId32"/>
    <p:sldId id="830" r:id="rId33"/>
    <p:sldId id="831" r:id="rId34"/>
    <p:sldId id="833" r:id="rId35"/>
    <p:sldId id="834" r:id="rId36"/>
    <p:sldId id="835" r:id="rId37"/>
    <p:sldId id="836" r:id="rId38"/>
    <p:sldId id="839" r:id="rId39"/>
    <p:sldId id="776" r:id="rId40"/>
    <p:sldId id="777" r:id="rId41"/>
    <p:sldId id="778" r:id="rId42"/>
    <p:sldId id="711" r:id="rId43"/>
    <p:sldId id="779" r:id="rId44"/>
    <p:sldId id="780" r:id="rId45"/>
    <p:sldId id="781" r:id="rId46"/>
    <p:sldId id="742" r:id="rId47"/>
    <p:sldId id="782" r:id="rId48"/>
    <p:sldId id="744" r:id="rId49"/>
    <p:sldId id="783" r:id="rId50"/>
    <p:sldId id="784" r:id="rId51"/>
    <p:sldId id="785" r:id="rId52"/>
    <p:sldId id="787" r:id="rId53"/>
    <p:sldId id="788" r:id="rId54"/>
    <p:sldId id="789" r:id="rId55"/>
    <p:sldId id="790" r:id="rId56"/>
    <p:sldId id="791" r:id="rId57"/>
    <p:sldId id="792" r:id="rId58"/>
    <p:sldId id="794" r:id="rId59"/>
    <p:sldId id="795" r:id="rId60"/>
    <p:sldId id="796" r:id="rId61"/>
    <p:sldId id="797" r:id="rId62"/>
    <p:sldId id="798" r:id="rId63"/>
    <p:sldId id="799" r:id="rId64"/>
    <p:sldId id="800" r:id="rId65"/>
    <p:sldId id="801" r:id="rId66"/>
    <p:sldId id="724" r:id="rId67"/>
    <p:sldId id="681" r:id="rId6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37F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2021" autoAdjust="0"/>
  </p:normalViewPr>
  <p:slideViewPr>
    <p:cSldViewPr snapToGrid="0">
      <p:cViewPr>
        <p:scale>
          <a:sx n="66" d="100"/>
          <a:sy n="66" d="100"/>
        </p:scale>
        <p:origin x="-1614" y="-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08"/>
    </p:cViewPr>
  </p:sorterViewPr>
  <p:notesViewPr>
    <p:cSldViewPr snapToGrid="0">
      <p:cViewPr varScale="1">
        <p:scale>
          <a:sx n="71" d="100"/>
          <a:sy n="71" d="100"/>
        </p:scale>
        <p:origin x="-2058" y="-120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29.xml"/><Relationship Id="rId39" Type="http://schemas.openxmlformats.org/officeDocument/2006/relationships/slide" Target="slides/slide42.xml"/><Relationship Id="rId21" Type="http://schemas.openxmlformats.org/officeDocument/2006/relationships/slide" Target="slides/slide24.xml"/><Relationship Id="rId34" Type="http://schemas.openxmlformats.org/officeDocument/2006/relationships/slide" Target="slides/slide37.xml"/><Relationship Id="rId42" Type="http://schemas.openxmlformats.org/officeDocument/2006/relationships/slide" Target="slides/slide45.xml"/><Relationship Id="rId47" Type="http://schemas.openxmlformats.org/officeDocument/2006/relationships/slide" Target="slides/slide50.xml"/><Relationship Id="rId50" Type="http://schemas.openxmlformats.org/officeDocument/2006/relationships/slide" Target="slides/slide53.xml"/><Relationship Id="rId55" Type="http://schemas.openxmlformats.org/officeDocument/2006/relationships/slide" Target="slides/slide58.xml"/><Relationship Id="rId7" Type="http://schemas.openxmlformats.org/officeDocument/2006/relationships/slide" Target="slides/slide10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32.xml"/><Relationship Id="rId41" Type="http://schemas.openxmlformats.org/officeDocument/2006/relationships/slide" Target="slides/slide44.xml"/><Relationship Id="rId54" Type="http://schemas.openxmlformats.org/officeDocument/2006/relationships/slide" Target="slides/slide57.xml"/><Relationship Id="rId62" Type="http://schemas.openxmlformats.org/officeDocument/2006/relationships/slide" Target="slides/slide65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27.xml"/><Relationship Id="rId32" Type="http://schemas.openxmlformats.org/officeDocument/2006/relationships/slide" Target="slides/slide35.xml"/><Relationship Id="rId37" Type="http://schemas.openxmlformats.org/officeDocument/2006/relationships/slide" Target="slides/slide40.xml"/><Relationship Id="rId40" Type="http://schemas.openxmlformats.org/officeDocument/2006/relationships/slide" Target="slides/slide43.xml"/><Relationship Id="rId45" Type="http://schemas.openxmlformats.org/officeDocument/2006/relationships/slide" Target="slides/slide48.xml"/><Relationship Id="rId53" Type="http://schemas.openxmlformats.org/officeDocument/2006/relationships/slide" Target="slides/slide56.xml"/><Relationship Id="rId58" Type="http://schemas.openxmlformats.org/officeDocument/2006/relationships/slide" Target="slides/slide61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26.xml"/><Relationship Id="rId28" Type="http://schemas.openxmlformats.org/officeDocument/2006/relationships/slide" Target="slides/slide31.xml"/><Relationship Id="rId36" Type="http://schemas.openxmlformats.org/officeDocument/2006/relationships/slide" Target="slides/slide39.xml"/><Relationship Id="rId49" Type="http://schemas.openxmlformats.org/officeDocument/2006/relationships/slide" Target="slides/slide52.xml"/><Relationship Id="rId57" Type="http://schemas.openxmlformats.org/officeDocument/2006/relationships/slide" Target="slides/slide60.xml"/><Relationship Id="rId61" Type="http://schemas.openxmlformats.org/officeDocument/2006/relationships/slide" Target="slides/slide64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31" Type="http://schemas.openxmlformats.org/officeDocument/2006/relationships/slide" Target="slides/slide34.xml"/><Relationship Id="rId44" Type="http://schemas.openxmlformats.org/officeDocument/2006/relationships/slide" Target="slides/slide47.xml"/><Relationship Id="rId52" Type="http://schemas.openxmlformats.org/officeDocument/2006/relationships/slide" Target="slides/slide55.xml"/><Relationship Id="rId60" Type="http://schemas.openxmlformats.org/officeDocument/2006/relationships/slide" Target="slides/slide63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25.xml"/><Relationship Id="rId27" Type="http://schemas.openxmlformats.org/officeDocument/2006/relationships/slide" Target="slides/slide30.xml"/><Relationship Id="rId30" Type="http://schemas.openxmlformats.org/officeDocument/2006/relationships/slide" Target="slides/slide33.xml"/><Relationship Id="rId35" Type="http://schemas.openxmlformats.org/officeDocument/2006/relationships/slide" Target="slides/slide38.xml"/><Relationship Id="rId43" Type="http://schemas.openxmlformats.org/officeDocument/2006/relationships/slide" Target="slides/slide46.xml"/><Relationship Id="rId48" Type="http://schemas.openxmlformats.org/officeDocument/2006/relationships/slide" Target="slides/slide51.xml"/><Relationship Id="rId56" Type="http://schemas.openxmlformats.org/officeDocument/2006/relationships/slide" Target="slides/slide59.xml"/><Relationship Id="rId8" Type="http://schemas.openxmlformats.org/officeDocument/2006/relationships/slide" Target="slides/slide11.xml"/><Relationship Id="rId51" Type="http://schemas.openxmlformats.org/officeDocument/2006/relationships/slide" Target="slides/slide54.xml"/><Relationship Id="rId3" Type="http://schemas.openxmlformats.org/officeDocument/2006/relationships/slide" Target="slides/slide6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28.xml"/><Relationship Id="rId33" Type="http://schemas.openxmlformats.org/officeDocument/2006/relationships/slide" Target="slides/slide36.xml"/><Relationship Id="rId38" Type="http://schemas.openxmlformats.org/officeDocument/2006/relationships/slide" Target="slides/slide41.xml"/><Relationship Id="rId46" Type="http://schemas.openxmlformats.org/officeDocument/2006/relationships/slide" Target="slides/slide49.xml"/><Relationship Id="rId59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2006, Cisco Systems, Inc. Todos los derechos reservados.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79EAC28B-92CB-4B44-B753-05B9E5D082F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 defTabSz="903244">
                <a:lnSpc>
                  <a:spcPct val="100000"/>
                </a:lnSpc>
                <a:buNone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xmlns="" val="3020215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56010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s-ES" sz="800" b="0" i="0" noProof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2006, Cisco </a:t>
            </a:r>
            <a:r>
              <a:rPr lang="es-ES" sz="800" b="0" i="0" noProof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Systems</a:t>
            </a:r>
            <a:r>
              <a:rPr lang="es-ES" sz="800" b="0" i="0" noProof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, Inc. Todos los derechos reservados.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s-ES" sz="800" b="0" i="0" noProof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  <a:endParaRPr lang="es-ES" sz="800" b="0" i="0" noProof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28532F71-2340-EB42-9513-093D0C3453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95551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DBBBD8A-C9CC-264C-B4D8-6B06AE76CB1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s-ES" sz="1200" b="1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Programa de Cisco Networking Academy</a:t>
            </a:r>
          </a:p>
          <a:p>
            <a:pPr marL="112746" indent="-112746" algn="l" defTabSz="1020745">
              <a:buNone/>
            </a:pPr>
            <a:r>
              <a:rPr lang="es-ES" sz="1200" b="1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Introducción a redes</a:t>
            </a:r>
          </a:p>
          <a:p>
            <a:pPr marL="112746" indent="-112746" algn="l" defTabSz="1020745">
              <a:buNone/>
            </a:pPr>
            <a:r>
              <a:rPr lang="es-ES" sz="1300" b="1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Capítulo 4: Acceso a la red</a:t>
            </a:r>
            <a:endParaRPr lang="es-ES" b="1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B381AB3-5F6F-DD4C-9216-6332A3EB721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z="8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4.1.3.1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210F313-F4E8-6A4B-82FA-A32BA21FFF0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4.1.3.2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EA37E62-235D-9D4B-BA21-5D843E892E6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4.1.3.3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2E8C8EF-AB27-8045-BAED-94DB5D327CE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z="8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4.1.3.4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E7B37C8-A518-FC42-A38E-FAC7D18862E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z="8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2D9F4CF-4F3A-0B42-BB1D-87C3ABEF04F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4.2.1.1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EEEA480-DDBC-B24B-B297-53850FFE8CD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4.2.1.2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4D3876E-1F29-294F-92F0-DEC52E9FEE4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4.2.1.3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24FE4DF-3F20-6F41-96E9-F1A13FD97B0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4.2.1.4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12385AF-EAFB-8E4F-A77F-44521047E24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4.2.1.5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buNone/>
            </a:pPr>
            <a:fld id="{7C839C26-801B-42B6-A101-60F37FE2B0A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>
                <a:buNone/>
              </a:pPr>
              <a:t>2</a:t>
            </a:fld>
            <a:endParaRPr lang="en-US"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6FB658C-0A90-344C-930C-8ABA7AD3AE5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4.2.1.6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533B62B-18AF-5A48-821C-DEFD2253D68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4.2.2.1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D93AB92-C148-464E-B0A8-3F97C7B14B6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4.2.2.2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838482-5E28-5C41-AF41-AC7DF616257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4.2.2.3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9D6575-7334-AB41-9EB7-347D4CBA8B9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z="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4.2.2.4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F9D2F7-0D33-B449-9FA3-2606BB2C181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4.2.2.5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DFDF4C2-E35E-F249-8774-BC342908B46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9.4.2.6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1071B5C-05E3-944B-BB93-6BA0E3AF0F2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4.2.3.1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A15599C-5301-1441-BFF5-8FEF4A37FDA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4.2.3.2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DCE6618-0A5B-E345-99DC-3032DFF93F8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4.2.3.3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2655D6F-1AE4-1643-86D0-052E4B07694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</a:t>
            </a:fld>
            <a:endParaRPr lang="en-US" sz="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s-ES" sz="1200" b="1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Secciones del capítulo 4</a:t>
            </a:r>
            <a:endParaRPr lang="es-ES" sz="1200" b="1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CBCE756-655E-EA44-8DA3-DCD6C0A4F5D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z="8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4.2.3.4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752A7A8-1BFB-3D42-AC55-4495B1BD36D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4.2.3.5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3EFA815-37F8-6E40-8D22-47648236C9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z="8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4.2.3.6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EA238C0-88DF-0049-85F8-FAAE6AF8584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4.2.4.1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A6CBB13-EA36-EE47-90FD-9E116625681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4.2.4.2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367A93F-A739-DB44-8999-F085B87F30A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4.2.4.3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058967E-4BC3-7B44-BD37-7409A79836D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4.2.4.4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8298212-B233-894C-9A6D-86B0EC15952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z="8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4.3.1.1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9C13F3D-CB03-114F-A7A7-F7B1E71C9BC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z="8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4.3.1.2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44AD357-F9E0-6D40-AFFB-AFE2907FF64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z="8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4.3.1.3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0C18BF6-4058-F04B-81E7-4F2EC2CD3F1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4.1.1.1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19C5BE2-FD1D-C74D-86AC-A49D881B1E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z="8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4.3.1.4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5AA8A36-FF62-BA47-AD61-0D05EF40795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z="8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4.3.2.1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71E41DB-0005-154E-86FC-70DA9A132D3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z="8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4.3.2.2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22B0B3E-AD45-DC44-BE38-29A90502B4A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z="8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4.3.3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1E77EF5-0876-2B47-B1A9-9EF6C55C29C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z="8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4.3.3.1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EBB9B4D-B958-604D-90E1-FCA43F4583B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z="8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4.4.1.1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CED6BC-9946-1244-841D-F06851A14F2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z="8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4.4.1.2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31C9B70-3C4E-4941-B9C5-7DE9698D22AC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4.4.2.1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1A2AB8-75B7-FD4B-91A7-39A4269796F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z="8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4.4.2.2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366E285-2F91-8247-880E-BBE5F07EB0A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49</a:t>
            </a:fld>
            <a:endParaRPr lang="en-US" sz="8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4.4.2.3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92E6443-E366-0646-B101-F0ED93B0555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4.1.1.1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15940A-6200-F84B-8757-DA38D9C0EC9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50</a:t>
            </a:fld>
            <a:endParaRPr lang="en-US" sz="8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4.4.2.4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A4CD7EC-55A7-064C-9ACA-85D60B96E26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51</a:t>
            </a:fld>
            <a:endParaRPr lang="en-US" sz="8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4.4.3.1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54A9D2D-8AEA-ED48-B02A-2692E4F3A1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52</a:t>
            </a:fld>
            <a:endParaRPr lang="en-US" sz="80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4.4.3.2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11D4DD9-0A7D-5943-933A-5CA344AC92B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53</a:t>
            </a:fld>
            <a:endParaRPr lang="en-US" sz="800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4.4.3.3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3136271-7F95-F746-BD7F-7DCB85F7504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54</a:t>
            </a:fld>
            <a:endParaRPr lang="en-US" sz="800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4.4.3.4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16DD987-12CC-4741-9670-7E6E8798E78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55</a:t>
            </a:fld>
            <a:endParaRPr lang="en-US" sz="800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4.4.3.5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33F0304-6F8C-AA48-989F-BA13F887F17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56</a:t>
            </a:fld>
            <a:endParaRPr lang="en-US" sz="800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4.4.3.6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A26F7E-9E91-004C-BC2F-14EDF348729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57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4.4.4.1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F5F0A9D-89E1-524A-9A61-374681164D6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58</a:t>
            </a:fld>
            <a:endParaRPr lang="en-US" sz="80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4.4.4.2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1E01556-35F7-2D45-9866-3A78E4B3451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59</a:t>
            </a:fld>
            <a:endParaRPr lang="en-US" sz="800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4.4.4.3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9AD2FA3-6F3F-0F40-A1BD-9828FA9BEC3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4.1.1.2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D380DFD-E2DF-8047-85AA-B09F9427AE6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60</a:t>
            </a:fld>
            <a:endParaRPr lang="en-US" sz="800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4.4.4.4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6415050-F3BE-EB4F-89A4-30FB793F1F9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61</a:t>
            </a:fld>
            <a:endParaRPr lang="en-US" sz="800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4.4.4.5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BAB74B1-EC21-524B-9928-EC992C9F11A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62</a:t>
            </a:fld>
            <a:endParaRPr lang="en-US" sz="800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4.4.4.6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712CA5-6EF6-4A4A-9862-224E67F2018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63</a:t>
            </a:fld>
            <a:endParaRPr lang="en-US" sz="800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4.4.4.7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CC523E2-925D-444C-B25B-2361B91BE0D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64</a:t>
            </a:fld>
            <a:endParaRPr lang="en-US" sz="80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4.4.4.8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8144D9D-93B6-AF40-8854-99CCCFD63AE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65</a:t>
            </a:fld>
            <a:endParaRPr lang="en-US" sz="800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4.5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32F71-2340-EB42-9513-093D0C3453B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ED54CAE-7FCF-B34D-A03E-34C5889278F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4.1.2.1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A05290F-53BA-6D42-856A-F196132C570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4.1.2.2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0344EEA-D7FC-894C-8F53-151855703CA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s-ES" sz="1200" b="0" i="0" noProof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Sección 4.1.2.3</a:t>
            </a:r>
            <a:endParaRPr lang="es-ES" sz="1200" b="0" i="0" noProof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Capítulo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D82CAA65-064A-A347-B812-2C691AA6C0A0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9735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88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8414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xmlns="" val="30968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3375025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2008 Cisco Systems, Inc. Todos los derechos reservados.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268026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Información confidencial de Cisco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CB1092E3-16E6-8944-994D-4E348B1D31BD}" type="slidenum">
              <a:rPr lang="es-ES" sz="10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s-ES" sz="1000" noProof="1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s-ES" noProof="1" smtClean="0"/>
              <a:t>Click to edit Master title style</a:t>
            </a:r>
            <a:endParaRPr lang="es-ES" noProof="1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s-ES" noProof="1" smtClean="0"/>
              <a:t>Click to edit Master subtitle style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xmlns="" val="11243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7441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55371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2350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2544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3514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6425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0111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833155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63223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65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714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43987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796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556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72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0636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0653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19387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Capítulo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6A37DE0F-5344-D543-AEEB-3082550DA5D5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1" smtClean="0"/>
              <a:t>Slide Title</a:t>
            </a:r>
            <a:endParaRPr lang="es-ES" noProof="1"/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99D72ABB-44CB-C447-8E09-E18ABB73124E}" type="slidenum">
              <a:rPr lang="es-ES" sz="10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s-ES" sz="1000" noProof="1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1" smtClean="0"/>
              <a:t>Body Text</a:t>
            </a:r>
          </a:p>
          <a:p>
            <a:pPr lvl="1"/>
            <a:r>
              <a:rPr lang="es-ES" noProof="1" smtClean="0"/>
              <a:t>Second Level</a:t>
            </a:r>
          </a:p>
          <a:p>
            <a:pPr lvl="2"/>
            <a:r>
              <a:rPr lang="es-ES" noProof="1" smtClean="0"/>
              <a:t>Third Level</a:t>
            </a:r>
          </a:p>
          <a:p>
            <a:pPr lvl="3"/>
            <a:r>
              <a:rPr lang="es-ES" noProof="1" smtClean="0"/>
              <a:t>Fourth Level</a:t>
            </a:r>
          </a:p>
          <a:p>
            <a:pPr lvl="4"/>
            <a:r>
              <a:rPr lang="es-ES" noProof="1" smtClean="0"/>
              <a:t>Fifth Level</a:t>
            </a:r>
            <a:endParaRPr lang="es-ES" noProof="1"/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3375025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2008 Cisco Systems, Inc. Todos los derechos reservados.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268026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s-ES" sz="700" b="0" i="0" noProof="1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Información confidencial de Cisco</a:t>
            </a:r>
            <a:endParaRPr lang="es-ES" sz="700" b="0" i="0" noProof="1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imgres?um=1&amp;hl=en&amp;safe=off&amp;tbo=d&amp;biw=943&amp;bih=434&amp;tbs=isz:l&amp;tbm=isch&amp;tbnid=h1UoOIYFLIcE7M:&amp;imgrefurl=http://www.alibaba.com/product-gs/405309906/STP_Cat6_Cable_500HMZ_4X2X0_57.html&amp;docid=Lu4rdAD7UVFVMM&amp;itg=1&amp;imgurl=http://i01.i.aliimg.com/img/pb/501/067/326/326067501_456.jpg&amp;w=1200&amp;h=1468&amp;ei=8DW3UKqRGaS72QXg94HYBQ&amp;zoom=1&amp;iact=hc&amp;vpx=498&amp;vpy=21&amp;dur=2300&amp;hovh=248&amp;hovw=203&amp;tx=135&amp;ty=145&amp;sig=115649224497106908752&amp;page=2&amp;tbnh=143&amp;tbnw=126&amp;start=13&amp;ndsp=20&amp;ved=1t:429,r:17,s:0,i:13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elevisionrealm.com/wp-content/uploads/2012/09/Linksys-EA6500.jp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es-ES" sz="2800" b="0" i="0" noProof="1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Capítulo 4:</a:t>
            </a:r>
            <a:br>
              <a:rPr lang="es-ES" sz="2800" b="0" i="0" noProof="1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2800" b="0" i="0" noProof="1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Acceso a la red</a:t>
            </a:r>
            <a:endParaRPr lang="es-ES" sz="2800" noProof="1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es-ES" sz="2400" b="1" i="0" noProof="1" smtClean="0">
                <a:solidFill>
                  <a:srgbClr val="000000"/>
                </a:solidFill>
                <a:latin typeface="Arial"/>
              </a:rPr>
              <a:t>Introducción a redes</a:t>
            </a:r>
            <a:endParaRPr lang="es-ES" sz="2400" b="1" i="0" noProof="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Principios fundamentales de la capa 1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Principios fundamentales de la capa física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7832657"/>
              </p:ext>
            </p:extLst>
          </p:nvPr>
        </p:nvGraphicFramePr>
        <p:xfrm>
          <a:off x="862013" y="1782763"/>
          <a:ext cx="7415212" cy="451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162"/>
                <a:gridCol w="1571625"/>
                <a:gridCol w="2695575"/>
                <a:gridCol w="1847850"/>
              </a:tblGrid>
              <a:tr h="57924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Medios</a:t>
                      </a:r>
                      <a:endParaRPr lang="es-ES" sz="1600" noProof="1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Componentes físicos</a:t>
                      </a:r>
                      <a:endParaRPr lang="es-ES" sz="1600" noProof="1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Técnica de codificación de la trama</a:t>
                      </a:r>
                      <a:endParaRPr lang="es-ES" sz="1600" noProof="1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Método de señalización</a:t>
                      </a:r>
                      <a:endParaRPr lang="es-ES" sz="1600" noProof="1"/>
                    </a:p>
                  </a:txBody>
                  <a:tcPr marL="91441" marR="91441" marT="45730" marB="45730" anchor="ctr"/>
                </a:tc>
              </a:tr>
              <a:tr h="155482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Cable de cobre</a:t>
                      </a:r>
                      <a:endParaRPr lang="es-ES" sz="1400" b="1" noProof="1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UTP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Coaxial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Conectores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NIC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Puertos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Interfaces</a:t>
                      </a:r>
                      <a:endParaRPr lang="es-ES" sz="12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Codificación Manchester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Técnicas sin retorno a cero (NRZ)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Los códigos 4B/5B se utilizan con la señalización de nivel 3 de la transición de múltiples niveles (MLT-3).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8B/10B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PAM5</a:t>
                      </a:r>
                      <a:endParaRPr lang="es-ES" sz="1200" b="0" i="0" kern="120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Cambios en el campo electromagnético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Intensidad del campo electromagnético 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Fase de la onda electromagnética</a:t>
                      </a:r>
                      <a:endParaRPr lang="es-ES" sz="1200" b="0" i="0" kern="120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</a:tr>
              <a:tr h="137190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Cable de fibra óptica</a:t>
                      </a:r>
                      <a:endParaRPr lang="es-ES" sz="1400" b="1" noProof="1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Fibra óptica monomodo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Fibra multimodo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Conectores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NIC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Interfaces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Láseres y LED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Fotorreceptores</a:t>
                      </a:r>
                      <a:endParaRPr lang="es-ES" sz="1200" b="0" i="0" kern="120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Pulsos de luz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Multiplexación por longitud de onda con diferentes colores</a:t>
                      </a:r>
                      <a:endParaRPr lang="es-ES" sz="12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Un pulso es igual 1.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La ausencia de un pulso se representa con un 0. </a:t>
                      </a:r>
                      <a:endParaRPr lang="es-ES" sz="1200" b="0" i="0" kern="120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</a:tr>
              <a:tr h="823141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Medios inalámbricos</a:t>
                      </a:r>
                      <a:endParaRPr lang="es-ES" sz="1400" b="1" noProof="1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Puntos de acceso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NIC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Radio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Antenas </a:t>
                      </a:r>
                      <a:endParaRPr lang="es-ES" sz="1200" b="0" i="0" kern="120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DSSS (espectro ensanchado por secuencia directa)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OFDM (multiplexación por división de frecuencia ortogonal)</a:t>
                      </a:r>
                      <a:endParaRPr lang="es-ES" sz="12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Ondas de radio</a:t>
                      </a:r>
                      <a:endParaRPr lang="es-ES" sz="12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Principios fundamentales de la capa 1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Ancho de banda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54903" y="2398713"/>
            <a:ext cx="6232606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Principios fundamentales de la capa 1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Rendimiento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7650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8706" r="-28706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Principios fundamentales de la capa 1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Tipos de medios físicos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33513" y="1822016"/>
            <a:ext cx="6276975" cy="427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Medios de red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Cables de cobre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1746" name="Content Placeholder 1" descr="dc-products-coppercables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98" b="-398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Cables de cobre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Características de los medios de cobre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8353" y="1438275"/>
            <a:ext cx="6746032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Cables de cobre</a:t>
            </a:r>
            <a:b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Medios de cobre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5842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395913" y="1671637"/>
            <a:ext cx="21526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360488"/>
            <a:ext cx="2909887" cy="239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2300" y="4538663"/>
            <a:ext cx="5359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89488" y="1417638"/>
            <a:ext cx="3167062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noProof="1"/>
          </a:p>
        </p:txBody>
      </p:sp>
      <p:sp>
        <p:nvSpPr>
          <p:cNvPr id="35846" name="TextBox 7"/>
          <p:cNvSpPr txBox="1">
            <a:spLocks noChangeArrowheads="1"/>
          </p:cNvSpPr>
          <p:nvPr/>
        </p:nvSpPr>
        <p:spPr bwMode="auto">
          <a:xfrm>
            <a:off x="4786313" y="3881438"/>
            <a:ext cx="31654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es-ES" sz="1400" b="0" i="0" noProof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Cable de par trenzado blindado (STP)</a:t>
            </a:r>
            <a:endParaRPr lang="es-ES" sz="1400" b="0" i="0" noProof="1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7276" y="1417638"/>
            <a:ext cx="3384550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noProof="1"/>
          </a:p>
        </p:txBody>
      </p:sp>
      <p:sp>
        <p:nvSpPr>
          <p:cNvPr id="35848" name="TextBox 9"/>
          <p:cNvSpPr txBox="1">
            <a:spLocks noChangeArrowheads="1"/>
          </p:cNvSpPr>
          <p:nvPr/>
        </p:nvSpPr>
        <p:spPr bwMode="auto">
          <a:xfrm>
            <a:off x="1057276" y="3881438"/>
            <a:ext cx="33797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es-ES" sz="1400" b="0" i="0" noProof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Cable de par trenzado no blindado (UTP)</a:t>
            </a:r>
            <a:endParaRPr lang="es-ES" sz="1400" b="0" i="0" noProof="1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97075" y="4538663"/>
            <a:ext cx="5211763" cy="200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noProof="1"/>
          </a:p>
        </p:txBody>
      </p:sp>
      <p:sp>
        <p:nvSpPr>
          <p:cNvPr id="35850" name="TextBox 11"/>
          <p:cNvSpPr txBox="1">
            <a:spLocks noChangeArrowheads="1"/>
          </p:cNvSpPr>
          <p:nvPr/>
        </p:nvSpPr>
        <p:spPr bwMode="auto">
          <a:xfrm>
            <a:off x="1995488" y="6184900"/>
            <a:ext cx="5207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es-ES" sz="1400" b="0" i="0" noProof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Cable coaxial</a:t>
            </a:r>
            <a:endParaRPr lang="es-ES" sz="1400" b="0" i="0" noProof="1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cobre</a:t>
            </a:r>
            <a:b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 de par trenzado no blindado (UTP)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6189" y="1446213"/>
            <a:ext cx="8068134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cobre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 de par trenzado blindado (STP)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06537" y="1621394"/>
            <a:ext cx="6244091" cy="452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cobre</a:t>
            </a:r>
            <a:b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 coaxial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21543" y="1601787"/>
            <a:ext cx="5769428" cy="476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Capítulo 4: Objetivos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099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55638" y="1828799"/>
            <a:ext cx="7940675" cy="4640729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Los estudiantes podrán hacer lo siguiente: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Explicar la forma en que los protocolos y servicios de capa física admiten comunicaciones a través de las redes de datos.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Armar una red simple utilizando lo adecuado.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Explicar la función de la capa de enlace de datos en la admisión de comunicaciones a través de las redes de datos.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Comparar las técnicas de control de acceso al medio y las topologías lógicas que se utilizan en las redes.</a:t>
            </a:r>
            <a:endParaRPr lang="es-ES" noProof="1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s-ES" sz="1600" noProof="1" smtClean="0"/>
          </a:p>
        </p:txBody>
      </p:sp>
    </p:spTree>
    <p:extLst>
      <p:ext uri="{BB962C8B-B14F-4D97-AF65-F5344CB8AC3E}">
        <p14:creationId xmlns:p14="http://schemas.microsoft.com/office/powerpoint/2010/main" xmlns="" val="30671350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cobre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Seguridad de los medios de cobre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7087" y="1404938"/>
            <a:ext cx="6436176" cy="51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UTP</a:t>
            </a:r>
            <a:b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Propiedades del cableado UTP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6082" name="Content Placeholder 1" descr="372.jp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5861" r="-3586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UTP</a:t>
            </a:r>
            <a:b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Estándares de cableado UTP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82177" y="1539875"/>
            <a:ext cx="6176497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UTP</a:t>
            </a:r>
            <a:b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Conectores UTP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0178" name="Content Placeholder 1" descr="rj45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9333" r="-19333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UTP</a:t>
            </a:r>
            <a:b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Tipos de cables UTP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42831" y="1387475"/>
            <a:ext cx="6694850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UTP</a:t>
            </a:r>
            <a:b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Prueba de cables UTP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42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UTP</a:t>
            </a:r>
            <a:b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Prueba de cables UTP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632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8249" r="-8249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fibra óptica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Propiedades del cableado de fibra óptica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8370" name="Content Placeholder 1" descr="optic-fib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7831" r="-1783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fibra óptica</a:t>
            </a:r>
            <a:b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Diseño de cables de medios de fibra óptica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 t="1031"/>
          <a:stretch>
            <a:fillRect/>
          </a:stretch>
        </p:blipFill>
        <p:spPr bwMode="auto">
          <a:xfrm>
            <a:off x="1872312" y="1596571"/>
            <a:ext cx="5451763" cy="4526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fibra óptica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Tipos de medios de fibra óptica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" name="Picture 3" descr="slide 29_1.png"/>
          <p:cNvPicPr>
            <a:picLocks noChangeAspect="1"/>
          </p:cNvPicPr>
          <p:nvPr/>
        </p:nvPicPr>
        <p:blipFill>
          <a:blip r:embed="rId3" cstate="print"/>
          <a:srcRect t="1113"/>
          <a:stretch>
            <a:fillRect/>
          </a:stretch>
        </p:blipFill>
        <p:spPr>
          <a:xfrm>
            <a:off x="261252" y="1857829"/>
            <a:ext cx="4313190" cy="3868055"/>
          </a:xfrm>
          <a:prstGeom prst="rect">
            <a:avLst/>
          </a:prstGeom>
        </p:spPr>
      </p:pic>
      <p:pic>
        <p:nvPicPr>
          <p:cNvPr id="5" name="Picture 4" descr="slide 29_2.png"/>
          <p:cNvPicPr>
            <a:picLocks noChangeAspect="1"/>
          </p:cNvPicPr>
          <p:nvPr/>
        </p:nvPicPr>
        <p:blipFill>
          <a:blip r:embed="rId4" cstate="print"/>
          <a:srcRect t="1114"/>
          <a:stretch>
            <a:fillRect/>
          </a:stretch>
        </p:blipFill>
        <p:spPr>
          <a:xfrm>
            <a:off x="4525620" y="1828800"/>
            <a:ext cx="4315968" cy="386584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Capítulo 4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4.1  Protocolos de capa física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4.2  Medios de red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4.3  Protocolos de capa de enlace de datos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4.4  Control de acceso al medio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s-ES" sz="24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4.5  Resumen</a:t>
            </a:r>
            <a:endParaRPr lang="es-ES" sz="2400" b="0" i="0" noProof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fibra óptica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Conectores de red de fibra óptica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4514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47260" y="1379538"/>
            <a:ext cx="6265355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fibra óptica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Prueba de cables de fibra óptica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656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75993" y="1379538"/>
            <a:ext cx="8007888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Cableado de fibra óptica</a:t>
            </a:r>
            <a:b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Comparación de fibra óptica y cobre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23990450"/>
              </p:ext>
            </p:extLst>
          </p:nvPr>
        </p:nvGraphicFramePr>
        <p:xfrm>
          <a:off x="971550" y="1398588"/>
          <a:ext cx="7416800" cy="5098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42"/>
                <a:gridCol w="2124229"/>
                <a:gridCol w="2124229"/>
              </a:tblGrid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Cuestiones de implementación</a:t>
                      </a:r>
                      <a:endParaRPr lang="es-ES" sz="1800" noProof="1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Medios de cobre</a:t>
                      </a:r>
                      <a:endParaRPr lang="es-ES" sz="1800" noProof="1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Fibra óptica</a:t>
                      </a:r>
                      <a:endParaRPr lang="es-ES" sz="1800" noProof="1"/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Ancho de banda admitido</a:t>
                      </a:r>
                      <a:endParaRPr lang="es-ES" sz="1600" noProof="1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10 Mbps</a:t>
                      </a:r>
                      <a:r>
                        <a:rPr lang="es-ES" sz="1400" b="0" i="0" kern="120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a 10 Gbps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10 Mbps</a:t>
                      </a:r>
                      <a:r>
                        <a:rPr lang="es-ES" sz="1400" b="0" i="0" kern="120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a 100 Gbps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Distancia</a:t>
                      </a:r>
                      <a:endParaRPr lang="es-ES" sz="1600" noProof="1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Relativamente</a:t>
                      </a:r>
                      <a:r>
                        <a:rPr lang="es-ES" sz="1400" b="0" i="0" kern="120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corta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(1 a 100 metros)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Relativamente larga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(1 a 100 000 metros)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Inmunidad a EMI y RFI</a:t>
                      </a:r>
                      <a:endParaRPr lang="es-ES" sz="1600" noProof="1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Bajo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Alto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(Totalmente inmune)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Inmunidad a los peligros eléctricos</a:t>
                      </a:r>
                      <a:endParaRPr lang="es-ES" sz="1600" noProof="1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Bajo</a:t>
                      </a:r>
                      <a:endParaRPr lang="es-ES" sz="1400" b="0" i="0" kern="120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Alto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(Totalmente inmune)</a:t>
                      </a:r>
                      <a:endParaRPr lang="es-ES" sz="1400" b="0" i="0" kern="120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Costos de</a:t>
                      </a:r>
                      <a:r>
                        <a:rPr lang="es-ES" sz="16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medios y conectores</a:t>
                      </a:r>
                      <a:endParaRPr lang="es-ES" sz="1600" noProof="1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Valor más bajo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Valor más alto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Habilidades de instalación requeridas</a:t>
                      </a:r>
                      <a:endParaRPr lang="es-ES" sz="1600" noProof="1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Valor más bajo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Valor más alto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Precauciones de seguridad</a:t>
                      </a:r>
                      <a:endParaRPr lang="es-ES" sz="1600" noProof="1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Valor más bajo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ES" sz="1400" b="0" i="0" kern="120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Valor más alto</a:t>
                      </a:r>
                      <a:endParaRPr lang="es-ES" sz="1400" kern="1200" noProof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Medios inalámbricos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Propiedades de los medios inalámbricos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0658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22400"/>
            <a:ext cx="5272088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25311371"/>
              </p:ext>
            </p:extLst>
          </p:nvPr>
        </p:nvGraphicFramePr>
        <p:xfrm>
          <a:off x="971550" y="1293813"/>
          <a:ext cx="7272338" cy="53498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3101"/>
                <a:gridCol w="4279237"/>
              </a:tblGrid>
              <a:tr h="2042153">
                <a:tc>
                  <a:txBody>
                    <a:bodyPr/>
                    <a:lstStyle/>
                    <a:p>
                      <a:endParaRPr lang="es-ES" sz="1800" noProof="1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Estándares IEEE 802.11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Comúnmente se denomina “Wi-Fi”.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Utiliza CSMA/CA.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Las variaciones incluyen: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802.11a:</a:t>
                      </a:r>
                      <a:r>
                        <a:rPr lang="es-ES" sz="1200" b="0" i="0" kern="1200" baseline="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54 Mbps, 5 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802,11b:</a:t>
                      </a:r>
                      <a:r>
                        <a:rPr lang="es-ES" sz="1200" b="0" i="0" kern="1200" baseline="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11 Mbps, 2,4 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802,11g:</a:t>
                      </a:r>
                      <a:r>
                        <a:rPr lang="es-ES" sz="1200" b="0" i="0" kern="1200" baseline="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54 Mbps, 2,4 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802.11n:</a:t>
                      </a:r>
                      <a:r>
                        <a:rPr lang="es-ES" sz="1200" b="0" i="0" kern="1200" baseline="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600 Mbps, 2,4 y 5 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802,11ac:</a:t>
                      </a:r>
                      <a:r>
                        <a:rPr lang="es-ES" sz="1200" b="0" i="0" kern="1200" baseline="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1 Gbps, 5 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2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802.11ad:</a:t>
                      </a:r>
                      <a:r>
                        <a:rPr lang="es-ES" sz="1200" b="0" i="0" kern="1200" baseline="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7 Gbps, 2,4 GHz, 5 GHz y 60 GHz</a:t>
                      </a:r>
                      <a:endParaRPr lang="es-ES" sz="1200" b="0" i="0" kern="1200" baseline="0" noProof="1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861">
                <a:tc>
                  <a:txBody>
                    <a:bodyPr/>
                    <a:lstStyle/>
                    <a:p>
                      <a:endParaRPr lang="es-ES" sz="1800" noProof="1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Estándar IEEE 802.15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Admite velocidades de</a:t>
                      </a:r>
                      <a:r>
                        <a:rPr lang="es-ES" sz="1400" b="0" i="0" kern="1200" baseline="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hasta 3 Mbps</a:t>
                      </a:r>
                      <a:endParaRPr lang="es-ES" sz="1400" kern="1200" noProof="1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Proporciona emparejamiento de dispositivos a distancias de entre 1 y 100 m.</a:t>
                      </a:r>
                      <a:endParaRPr lang="es-ES" sz="1400" kern="12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861">
                <a:tc>
                  <a:txBody>
                    <a:bodyPr/>
                    <a:lstStyle/>
                    <a:p>
                      <a:endParaRPr lang="es-ES" sz="1800" noProof="1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Estándar IEEE 802.16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Proporciona velocidades de hasta 1 Gbps.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s-ES" sz="1400" b="0" i="0" kern="1200" noProof="1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Utiliza una topología de punto a multipunto para proporcionar acceso a servicios de banda ancha inalámbrica.</a:t>
                      </a:r>
                      <a:endParaRPr lang="es-ES" sz="1400" kern="12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27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Medios inalámbricos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Tipos de medios inalámbricos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2720" name="Picture 10" descr="http://www.takenatech.com/Portals/0/Bluetooth_LOGO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767138"/>
            <a:ext cx="2520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1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452563"/>
            <a:ext cx="2870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2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4588" y="5041900"/>
            <a:ext cx="2665412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Medios inalámbricos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LAN inalámbrica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4754" name="Rectangle 3"/>
          <p:cNvSpPr>
            <a:spLocks noChangeArrowheads="1"/>
          </p:cNvSpPr>
          <p:nvPr/>
        </p:nvSpPr>
        <p:spPr bwMode="auto">
          <a:xfrm>
            <a:off x="946039" y="5999163"/>
            <a:ext cx="725192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24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Router</a:t>
            </a:r>
            <a:r>
              <a:rPr lang="es-ES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inalámbrico Cisco </a:t>
            </a:r>
            <a:r>
              <a:rPr lang="es-ES" sz="24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Linksys</a:t>
            </a:r>
            <a:r>
              <a:rPr lang="es-ES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EA6500 802.11ac</a:t>
            </a:r>
            <a:endParaRPr lang="es-ES" sz="2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4755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763" y="1390650"/>
            <a:ext cx="7864475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Medios inalámbricos</a:t>
            </a:r>
            <a:b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Estándares de Wi-Fi 802.11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0450767"/>
              </p:ext>
            </p:extLst>
          </p:nvPr>
        </p:nvGraphicFramePr>
        <p:xfrm>
          <a:off x="966788" y="1544638"/>
          <a:ext cx="7345364" cy="442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1"/>
                <a:gridCol w="1836341"/>
                <a:gridCol w="1836341"/>
                <a:gridCol w="1836341"/>
              </a:tblGrid>
              <a:tr h="89303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Estándar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Velocidad máxima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Frecuencia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Compatibilidad</a:t>
                      </a:r>
                      <a:r>
                        <a:rPr lang="es-ES" sz="1800" b="1" i="0" baseline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 con versiones anteriores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802.11a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54 Mbps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 GHz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11 Mbps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 GHz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802.11g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54 Mbps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 GHz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802.11n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600 Mbps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 GHz o 5 GHz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802.11b/g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</a:tr>
              <a:tr h="72293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802.11ac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1,3 Gbps</a:t>
                      </a:r>
                    </a:p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(1300 Mbps)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 GHz y 5,5 GHz 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802.11b/g/n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</a:tr>
              <a:tr h="72293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802.11ad</a:t>
                      </a:r>
                      <a:endParaRPr lang="es-ES" sz="18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7 Gbps</a:t>
                      </a:r>
                    </a:p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(7000 Mbps)</a:t>
                      </a:r>
                      <a:endParaRPr lang="es-ES" sz="1400" b="0" i="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 GHz, 5 GHz y 60 GHz 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802.11b/g/n/ac</a:t>
                      </a:r>
                      <a:endParaRPr lang="es-ES" sz="1400" noProof="1"/>
                    </a:p>
                  </a:txBody>
                  <a:tcPr marL="91447" marR="91447" marT="45722" marB="45722" anchor="ctr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Propósito de la capa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Capa de enlace de datos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8850" name="Picture 4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41879" y="1377950"/>
            <a:ext cx="6268406" cy="517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Propósito de la capa de enlace de datos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Subcapas de enlace de datos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5126501"/>
              </p:ext>
            </p:extLst>
          </p:nvPr>
        </p:nvGraphicFramePr>
        <p:xfrm>
          <a:off x="1979613" y="1981200"/>
          <a:ext cx="5392737" cy="3608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8996"/>
                <a:gridCol w="3643741"/>
              </a:tblGrid>
              <a:tr h="90209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Red</a:t>
                      </a:r>
                      <a:endParaRPr lang="es-ES" sz="1400" b="1" noProof="1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b="1" noProof="1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02097">
                <a:tc rowSpan="2"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400" b="1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Enlace</a:t>
                      </a:r>
                      <a:r>
                        <a:rPr lang="es-ES" sz="14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de datos</a:t>
                      </a:r>
                      <a:endParaRPr lang="es-ES" sz="1400" b="1" noProof="1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4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Subcapa LLC</a:t>
                      </a:r>
                      <a:endParaRPr lang="es-ES" sz="1400" b="1" noProof="1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7F"/>
                    </a:solidFill>
                  </a:tcPr>
                </a:tc>
              </a:tr>
              <a:tr h="90209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4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Subcapa MAC</a:t>
                      </a:r>
                      <a:endParaRPr lang="es-ES" sz="1400" b="1" noProof="1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902097"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ES" sz="14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Física</a:t>
                      </a:r>
                      <a:endParaRPr lang="es-ES" sz="1400" b="1" i="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b="1" noProof="1" smtClean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54776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buNone/>
            </a:pPr>
            <a:r>
              <a:rPr lang="es-ES" sz="1200" b="0" i="0" noProof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802.3 </a:t>
            </a:r>
          </a:p>
          <a:p>
            <a:pPr algn="ctr">
              <a:buNone/>
            </a:pPr>
            <a:r>
              <a:rPr lang="es-ES" sz="1200" b="0" i="0" noProof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Ethernet</a:t>
            </a:r>
            <a:endParaRPr lang="es-ES" sz="1200" b="0" i="0" noProof="1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1640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buNone/>
            </a:pPr>
            <a:r>
              <a:rPr lang="es-ES" sz="1200" b="0" i="0" noProof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802.11</a:t>
            </a:r>
          </a:p>
          <a:p>
            <a:pPr algn="ctr">
              <a:buNone/>
            </a:pPr>
            <a:r>
              <a:rPr lang="es-ES" sz="1200" b="0" i="0" noProof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Wi-Fi</a:t>
            </a:r>
            <a:endParaRPr lang="es-ES" sz="1200" b="0" i="0" noProof="1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5804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buNone/>
            </a:pPr>
            <a:r>
              <a:rPr lang="es-ES" sz="1200" b="0" i="0" noProof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802.15</a:t>
            </a:r>
          </a:p>
          <a:p>
            <a:pPr algn="ctr">
              <a:buNone/>
            </a:pPr>
            <a:r>
              <a:rPr lang="es-ES" sz="1200" b="0" i="0" noProof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Bluetooth</a:t>
            </a:r>
            <a:endParaRPr lang="es-ES" sz="1200" b="0" i="0" noProof="1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Propósito de la capa de enlace de datos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Control de acceso al medio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2946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36864" y="1952625"/>
            <a:ext cx="6670271" cy="39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Cómo realizar la conexión</a:t>
            </a: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err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Conexión</a:t>
            </a: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 a la red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3" cstate="print"/>
          <a:srcRect t="1797"/>
          <a:stretch>
            <a:fillRect/>
          </a:stretch>
        </p:blipFill>
        <p:spPr bwMode="auto">
          <a:xfrm>
            <a:off x="1328738" y="1465943"/>
            <a:ext cx="6515100" cy="5102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Propósito de la capa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Provisión de acceso a los medios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97062" y="1966913"/>
            <a:ext cx="6026076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Capa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Estructura de trama de la capa 2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7042" name="Content Placeholder 1" descr="157-Datalink-PDU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97610" y="1379538"/>
            <a:ext cx="6164655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Estructura de trama de la capa 2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Creación de una trama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3491" y="2392815"/>
            <a:ext cx="6925101" cy="2338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Capa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Estándares de la capa 2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1138" name="Content Placeholder 1" descr="01fig93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84004" y="1379538"/>
            <a:ext cx="8391867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Estándares de la capa 2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Estándares de la capa de enlace de datos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66825345"/>
              </p:ext>
            </p:extLst>
          </p:nvPr>
        </p:nvGraphicFramePr>
        <p:xfrm>
          <a:off x="490538" y="1543050"/>
          <a:ext cx="8137525" cy="4783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412"/>
                <a:gridCol w="5980113"/>
              </a:tblGrid>
              <a:tr h="697603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1" i="0" baseline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Organismo </a:t>
                      </a: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de estandarización</a:t>
                      </a:r>
                      <a:endParaRPr lang="es-ES" sz="1800" noProof="1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Estándares de red</a:t>
                      </a:r>
                      <a:r>
                        <a:rPr lang="es-ES" sz="1800" b="1" i="0" baseline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endParaRPr lang="es-ES" sz="1800" noProof="1"/>
                    </a:p>
                  </a:txBody>
                  <a:tcPr marL="91447" marR="91447" marT="45723" marB="45723" anchor="ctr"/>
                </a:tc>
              </a:tr>
              <a:tr h="1822850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IEEE</a:t>
                      </a:r>
                      <a:endParaRPr lang="es-ES" sz="1600" b="1" noProof="1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802.2: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Control de enlace lógico (LLC)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802.3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: </a:t>
                      </a: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Ethernet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802.4: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Token bus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802.5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: </a:t>
                      </a: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paso de tokens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802.11: LAN inalámbrica (WLAN) y malla (certificación Wi-Fi)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802.15: Bluetooth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802.16: WiMax</a:t>
                      </a:r>
                      <a:endParaRPr lang="es-ES" sz="1200" b="0" i="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7" marR="91447" marT="45723" marB="45723" anchor="ctr"/>
                </a:tc>
              </a:tr>
              <a:tr h="115220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ITU-T</a:t>
                      </a:r>
                      <a:endParaRPr lang="es-ES" sz="1600" b="1" noProof="1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G.992: 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ADSL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G.8100 - G.8199: aspectos de MPLS de transporte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Q.921: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ISDN 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Q.922: Frame Relay</a:t>
                      </a:r>
                      <a:endParaRPr lang="es-ES" sz="1200" b="0" i="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7" marR="91447" marT="45723" marB="45723" anchor="ctr"/>
                </a:tc>
              </a:tr>
              <a:tr h="70631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</a:t>
                      </a:r>
                      <a:endParaRPr lang="es-ES" sz="1600" b="1" noProof="1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Control de enlace de datos de alto nivel</a:t>
                      </a: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(HDLC)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 9314: Control de acceso al medio (MAC) de la FDDI</a:t>
                      </a:r>
                      <a:endParaRPr lang="es-ES" sz="1200" noProof="1"/>
                    </a:p>
                  </a:txBody>
                  <a:tcPr marL="91447" marR="91447" marT="45723" marB="45723" anchor="ctr"/>
                </a:tc>
              </a:tr>
              <a:tr h="40416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ANSI</a:t>
                      </a:r>
                      <a:endParaRPr lang="es-ES" sz="1600" b="1" noProof="1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X3T9.5 y X3T12: Interfaz de datos distribuida por fibra (FDDI) </a:t>
                      </a:r>
                      <a:endParaRPr lang="es-ES" sz="1200" noProof="1"/>
                    </a:p>
                  </a:txBody>
                  <a:tcPr marL="91447" marR="91447" marT="45723" marB="45723" anchor="ctr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</a:t>
            </a: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Control de acceso a los medios</a:t>
            </a:r>
            <a:endParaRPr lang="es-ES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5234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74265" y="1983695"/>
            <a:ext cx="6286123" cy="357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físicas y lógicas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slide 46_2.png"/>
          <p:cNvPicPr>
            <a:picLocks noChangeAspect="1"/>
          </p:cNvPicPr>
          <p:nvPr/>
        </p:nvPicPr>
        <p:blipFill>
          <a:blip r:embed="rId3" cstate="print"/>
          <a:srcRect t="949"/>
          <a:stretch>
            <a:fillRect/>
          </a:stretch>
        </p:blipFill>
        <p:spPr>
          <a:xfrm>
            <a:off x="1161143" y="3655003"/>
            <a:ext cx="3744686" cy="2945883"/>
          </a:xfrm>
          <a:prstGeom prst="rect">
            <a:avLst/>
          </a:prstGeom>
        </p:spPr>
      </p:pic>
      <p:pic>
        <p:nvPicPr>
          <p:cNvPr id="7" name="Picture 6" descr="slide 46_1.png"/>
          <p:cNvPicPr>
            <a:picLocks noChangeAspect="1"/>
          </p:cNvPicPr>
          <p:nvPr/>
        </p:nvPicPr>
        <p:blipFill>
          <a:blip r:embed="rId4" cstate="print"/>
          <a:srcRect t="1545"/>
          <a:stretch>
            <a:fillRect/>
          </a:stretch>
        </p:blipFill>
        <p:spPr>
          <a:xfrm>
            <a:off x="3715657" y="1422400"/>
            <a:ext cx="3802742" cy="301920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WAN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físicas de WAN comunes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9330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97610" y="1379538"/>
            <a:ext cx="6164655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WAN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 física punto a punto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1802" y="2317750"/>
            <a:ext cx="5940396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WAN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 lógica punto a punto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3426" name="Picture 4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78032" y="2448832"/>
            <a:ext cx="5768121" cy="244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Cómo realizar la conexión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Conexión a la red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314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43678" y="1495425"/>
            <a:ext cx="7120145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WAN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Half duplex y full duplex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57827" y="1809740"/>
            <a:ext cx="5834744" cy="202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785257" y="4022087"/>
            <a:ext cx="5718629" cy="2275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LAN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físicas de LAN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752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97610" y="1379538"/>
            <a:ext cx="6164655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LAN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 lógica para medios compartidos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9570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4036" y="2303057"/>
            <a:ext cx="4226517" cy="31446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688113" y="2303057"/>
            <a:ext cx="4160866" cy="31455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LAN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Acceso por contienda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56035396"/>
              </p:ext>
            </p:extLst>
          </p:nvPr>
        </p:nvGraphicFramePr>
        <p:xfrm>
          <a:off x="641350" y="4395788"/>
          <a:ext cx="7915275" cy="152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436"/>
                <a:gridCol w="4151839"/>
              </a:tblGrid>
              <a:tr h="370929"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Características</a:t>
                      </a:r>
                      <a:endParaRPr lang="es-ES" sz="1800" noProof="1"/>
                    </a:p>
                  </a:txBody>
                  <a:tcPr marL="91443" marR="91443" marT="45731" marB="45731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Tecnologías de contienda</a:t>
                      </a:r>
                      <a:endParaRPr lang="es-ES" sz="1800" noProof="1"/>
                    </a:p>
                  </a:txBody>
                  <a:tcPr marL="91443" marR="91443" marT="45731" marB="45731"/>
                </a:tc>
              </a:tr>
              <a:tr h="945108"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Las estaciones pueden transmitir </a:t>
                      </a: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en cualquier momento</a:t>
                      </a: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Existe colisión.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Existen mecanismos para resolver la contienda por los medios.</a:t>
                      </a:r>
                      <a:endParaRPr lang="es-ES" sz="1400" noProof="1"/>
                    </a:p>
                  </a:txBody>
                  <a:tcPr marL="91443" marR="91443" marT="45731" marB="45731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CSMA/CD para redes Ethernet 802.3</a:t>
                      </a:r>
                      <a:endParaRPr lang="es-ES" sz="1400" baseline="0" noProof="1" smtClean="0"/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CSMA/CA para redes inalámbricas 802.11</a:t>
                      </a:r>
                      <a:endParaRPr lang="es-ES" sz="1400" noProof="1"/>
                    </a:p>
                  </a:txBody>
                  <a:tcPr marL="91443" marR="91443" marT="45731" marB="45731"/>
                </a:tc>
              </a:tr>
            </a:tbl>
          </a:graphicData>
        </a:graphic>
      </p:graphicFrame>
      <p:pic>
        <p:nvPicPr>
          <p:cNvPr id="11162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75544" y="1456871"/>
            <a:ext cx="5109028" cy="279900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LAN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 multiacceso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412" b="42754"/>
          <a:stretch>
            <a:fillRect/>
          </a:stretch>
        </p:blipFill>
        <p:spPr bwMode="auto">
          <a:xfrm>
            <a:off x="2078038" y="2312988"/>
            <a:ext cx="4602162" cy="270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LAN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Acceso controlado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7223256"/>
              </p:ext>
            </p:extLst>
          </p:nvPr>
        </p:nvGraphicFramePr>
        <p:xfrm>
          <a:off x="852488" y="4433888"/>
          <a:ext cx="7477125" cy="1955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111"/>
                <a:gridCol w="3922014"/>
              </a:tblGrid>
              <a:tr h="370615"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Características</a:t>
                      </a:r>
                      <a:endParaRPr lang="es-ES" sz="1800" noProof="1"/>
                    </a:p>
                  </a:txBody>
                  <a:tcPr marT="45691" marB="45691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Tecnologías de acceso controlado</a:t>
                      </a:r>
                      <a:endParaRPr lang="es-ES" sz="1800" noProof="1"/>
                    </a:p>
                  </a:txBody>
                  <a:tcPr marT="45691" marB="45691"/>
                </a:tc>
              </a:tr>
              <a:tr h="1158147"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Solo puede transmitir una estación</a:t>
                      </a: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por vez</a:t>
                      </a: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Los dispositivos que desean transmitir deben esperar su turno.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Sin colisiones.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Es posible que se utilice un método de paso de tokens.</a:t>
                      </a:r>
                      <a:endParaRPr lang="es-ES" sz="1400" noProof="1"/>
                    </a:p>
                  </a:txBody>
                  <a:tcPr marT="45691" marB="45691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Token Ring</a:t>
                      </a: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(IEEE 802.5)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4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Interfaz de datos distribuida por fibra (FDDI)</a:t>
                      </a:r>
                      <a:endParaRPr lang="es-ES" sz="1400" noProof="1"/>
                    </a:p>
                  </a:txBody>
                  <a:tcPr marT="45691" marB="45691"/>
                </a:tc>
              </a:tr>
            </a:tbl>
          </a:graphicData>
        </a:graphic>
      </p:graphicFrame>
      <p:pic>
        <p:nvPicPr>
          <p:cNvPr id="115725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64325" y="1378858"/>
            <a:ext cx="5392818" cy="29142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Topologías de LAN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Topología de anillo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582" b="38287"/>
          <a:stretch>
            <a:fillRect/>
          </a:stretch>
        </p:blipFill>
        <p:spPr bwMode="auto">
          <a:xfrm>
            <a:off x="2116138" y="2430463"/>
            <a:ext cx="533876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trama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0171" y="1988457"/>
            <a:ext cx="3908971" cy="327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01445" y="1988457"/>
            <a:ext cx="4313123" cy="3258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El encabezado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7418" y="2271713"/>
            <a:ext cx="6690065" cy="234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Dirección de capa 2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rcRect t="587"/>
          <a:stretch>
            <a:fillRect/>
          </a:stretch>
        </p:blipFill>
        <p:spPr bwMode="auto">
          <a:xfrm>
            <a:off x="1361028" y="1291771"/>
            <a:ext cx="6464807" cy="530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Cómo realizar la conexión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Tarjetas de interfaz de red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5362" name="TextBox 4"/>
          <p:cNvSpPr txBox="1">
            <a:spLocks noChangeArrowheads="1"/>
          </p:cNvSpPr>
          <p:nvPr/>
        </p:nvSpPr>
        <p:spPr bwMode="auto">
          <a:xfrm>
            <a:off x="394749" y="1614488"/>
            <a:ext cx="7625302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es-ES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Conexión a una LAN inalámbrica con un extensor de alcance</a:t>
            </a:r>
            <a:endParaRPr lang="es-ES" sz="2400" b="1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4175" y="2379663"/>
            <a:ext cx="7619999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El tráiler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81517" y="2293258"/>
            <a:ext cx="7068006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Tramas LAN y WAN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6232"/>
          <a:stretch>
            <a:fillRect/>
          </a:stretch>
        </p:blipFill>
        <p:spPr bwMode="auto">
          <a:xfrm>
            <a:off x="930275" y="1981200"/>
            <a:ext cx="7281863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Ethernet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1773" y="1555432"/>
            <a:ext cx="6512638" cy="4664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protocolo punto a punto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73323" y="1622425"/>
            <a:ext cx="5598334" cy="4619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de enlace de datos</a:t>
            </a: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Trama inalámbrica 802.11</a:t>
            </a:r>
            <a:endParaRPr lang="es-ES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56445" y="1440316"/>
            <a:ext cx="5965156" cy="498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Acceso a la red</a:t>
            </a:r>
            <a:b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Resumen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6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es-ES" sz="28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Protocolos de capa física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es-ES" sz="28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Medios de red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es-ES" sz="28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Protocolos de la capa de enlace de datos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es-ES" sz="2800" b="0" i="0" noProof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Control de acceso al medio</a:t>
            </a:r>
            <a:endParaRPr lang="es-ES" sz="2800" b="0" i="0" noProof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s-ES"/>
          </a:p>
        </p:txBody>
      </p:sp>
      <p:pic>
        <p:nvPicPr>
          <p:cNvPr id="138242" name="Picture 3" descr="CNA_largo-onwhi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Propósito de la capa física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Capa física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63106" y="1714500"/>
            <a:ext cx="5416200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Propósito de la capa física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Medios de la capa física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13096" y="1494971"/>
            <a:ext cx="5921418" cy="475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Propósito de la capa física</a:t>
            </a: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es-ES" sz="3200" b="1" i="0" noProof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Estándares de la capa física</a:t>
            </a:r>
            <a:endParaRPr lang="es-ES" sz="3200" b="1" i="0" noProof="1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61505861"/>
              </p:ext>
            </p:extLst>
          </p:nvPr>
        </p:nvGraphicFramePr>
        <p:xfrm>
          <a:off x="849313" y="1851025"/>
          <a:ext cx="7427912" cy="4540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612"/>
                <a:gridCol w="5448300"/>
              </a:tblGrid>
              <a:tr h="69765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800" b="1" i="0" baseline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Organismo </a:t>
                      </a: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de estandarización</a:t>
                      </a:r>
                      <a:endParaRPr lang="es-ES" sz="1800" noProof="1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s-ES" sz="1800" b="1" i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Estándares de red</a:t>
                      </a:r>
                      <a:r>
                        <a:rPr lang="es-ES" sz="1800" b="1" i="0" baseline="0" noProof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endParaRPr lang="es-ES" sz="1800" noProof="1"/>
                    </a:p>
                  </a:txBody>
                  <a:tcPr marL="91428" marR="91428" marT="45726" marB="45726" anchor="ctr"/>
                </a:tc>
              </a:tr>
              <a:tr h="52665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</a:t>
                      </a:r>
                      <a:endParaRPr lang="es-ES" sz="1600" b="1" noProof="1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 8877: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adoptó oficialmente los </a:t>
                      </a: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conectores RJ (p. ej., RJ-11, RJ-45).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 11801: Estándar de cableado de red similar a EIA/TIA 568.</a:t>
                      </a:r>
                      <a:endParaRPr lang="es-ES" sz="1200" b="0" i="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28" marR="91428" marT="45726" marB="45726" anchor="ctr"/>
                </a:tc>
              </a:tr>
              <a:tr h="1188888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EIA/TIA</a:t>
                      </a:r>
                      <a:endParaRPr lang="es-ES" sz="1600" b="1" noProof="1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TIA-568-C: estándares de cableado de telecomunicaciones, utilizados en casi todas las redes de datos, voz y video.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TIA-569-B: estándares de construcción comercial para rutas y espacios de telecomunicaciones.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TIA-598-C: código de colores para fibra óptica.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TIA-942: estándar de infraestructura de telecomunicaciones para centros de datos.</a:t>
                      </a:r>
                      <a:endParaRPr lang="es-ES" sz="1200" b="0" i="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28" marR="91428" marT="45726" marB="45726" anchor="ctr"/>
                </a:tc>
              </a:tr>
              <a:tr h="50412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ANSI</a:t>
                      </a:r>
                      <a:endParaRPr lang="es-ES" sz="1600" b="1" noProof="1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568-C: 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Diagrama de pines </a:t>
                      </a: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RJ-45.Desarrollado en conjunto con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EIA/TIA.</a:t>
                      </a:r>
                      <a:endParaRPr lang="es-ES" sz="1200" noProof="1"/>
                    </a:p>
                  </a:txBody>
                  <a:tcPr marL="91428" marR="91428" marT="45726" marB="45726" anchor="ctr"/>
                </a:tc>
              </a:tr>
              <a:tr h="57614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ITU-T</a:t>
                      </a:r>
                      <a:endParaRPr lang="es-ES" sz="1600" b="1" noProof="1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G.992: 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ADSL</a:t>
                      </a:r>
                      <a:endParaRPr lang="es-ES" sz="1200" b="0" i="0" baseline="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28" marR="91428" marT="45726" marB="45726" anchor="ctr"/>
                </a:tc>
              </a:tr>
              <a:tr h="864218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s-ES" sz="1600" b="1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IEEE</a:t>
                      </a:r>
                      <a:endParaRPr lang="es-ES" sz="1600" b="1" noProof="1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802.3</a:t>
                      </a:r>
                      <a:r>
                        <a:rPr lang="es-ES" sz="1200" b="0" i="0" baseline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: </a:t>
                      </a: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Ethernet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802.11: LAN inalámbrica (WLAN) y malla (certificación Wi-Fi)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es-ES" sz="1200" b="0" i="0" noProof="1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802.15: Bluetooth</a:t>
                      </a:r>
                      <a:endParaRPr lang="es-ES" sz="1200" b="0" i="0" noProof="1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28" marR="91428" marT="45726" marB="45726" anchor="ctr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7242</TotalTime>
  <Pages>28</Pages>
  <Words>1179</Words>
  <Application>Microsoft Office PowerPoint</Application>
  <PresentationFormat>On-screen Show (4:3)</PresentationFormat>
  <Paragraphs>394</Paragraphs>
  <Slides>66</Slides>
  <Notes>66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PPT-TMPLT-WHT_C</vt:lpstr>
      <vt:lpstr>NetAcad-4F_PPT-WHT_060408</vt:lpstr>
      <vt:lpstr>Capítulo 4: Acceso a la red</vt:lpstr>
      <vt:lpstr>Capítulo 4: Objetivos</vt:lpstr>
      <vt:lpstr>Capítulo 4</vt:lpstr>
      <vt:lpstr>Cómo realizar la conexión Conexión a la red</vt:lpstr>
      <vt:lpstr>Cómo realizar la conexión Conexión a la red</vt:lpstr>
      <vt:lpstr>Cómo realizar la conexión Tarjetas de interfaz de red</vt:lpstr>
      <vt:lpstr>Propósito de la capa física Capa física</vt:lpstr>
      <vt:lpstr>Propósito de la capa física Medios de la capa física</vt:lpstr>
      <vt:lpstr>Propósito de la capa física Estándares de la capa física</vt:lpstr>
      <vt:lpstr>Principios fundamentales de la capa 1 Principios fundamentales de la capa física</vt:lpstr>
      <vt:lpstr>Principios fundamentales de la capa 1 Ancho de banda</vt:lpstr>
      <vt:lpstr>Principios fundamentales de la capa 1 Rendimiento</vt:lpstr>
      <vt:lpstr> Principios fundamentales de la capa 1 Tipos de medios físicos</vt:lpstr>
      <vt:lpstr> Medios de red Cables de cobre</vt:lpstr>
      <vt:lpstr> Cables de cobre Características de los medios de cobre</vt:lpstr>
      <vt:lpstr> Cables de cobre Medios de cobre</vt:lpstr>
      <vt:lpstr> Cableado de cobre Cable de par trenzado no blindado (UTP)</vt:lpstr>
      <vt:lpstr> Cableado de cobre Cable de par trenzado blindado (STP)</vt:lpstr>
      <vt:lpstr> Cableado de cobre Cable coaxial</vt:lpstr>
      <vt:lpstr> Cableado de cobre Seguridad de los medios de cobre</vt:lpstr>
      <vt:lpstr> Cableado UTP Propiedades del cableado UTP</vt:lpstr>
      <vt:lpstr> Cableado UTP Estándares de cableado UTP</vt:lpstr>
      <vt:lpstr> Cableado UTP Conectores UTP</vt:lpstr>
      <vt:lpstr> Cableado UTP Tipos de cables UTP</vt:lpstr>
      <vt:lpstr> Cableado UTP Prueba de cables UTP</vt:lpstr>
      <vt:lpstr> Cableado UTP Prueba de cables UTP</vt:lpstr>
      <vt:lpstr> Cableado de fibra óptica Propiedades del cableado de fibra óptica</vt:lpstr>
      <vt:lpstr> Cableado de fibra óptica Diseño de cables de medios de fibra óptica</vt:lpstr>
      <vt:lpstr> Cableado de fibra óptica Tipos de medios de fibra óptica</vt:lpstr>
      <vt:lpstr> Cableado de fibra óptica Conectores de red de fibra óptica</vt:lpstr>
      <vt:lpstr> Cableado de fibra óptica Prueba de cables de fibra óptica</vt:lpstr>
      <vt:lpstr> Cableado de fibra óptica Comparación de fibra óptica y cobre</vt:lpstr>
      <vt:lpstr> Medios inalámbricos Propiedades de los medios inalámbricos</vt:lpstr>
      <vt:lpstr> Medios inalámbricos Tipos de medios inalámbricos</vt:lpstr>
      <vt:lpstr> Medios inalámbricos LAN inalámbrica</vt:lpstr>
      <vt:lpstr> Medios inalámbricos Estándares de Wi-Fi 802.11</vt:lpstr>
      <vt:lpstr>Propósito de la capa de enlace de datos Capa de enlace de datos</vt:lpstr>
      <vt:lpstr>Propósito de la capa de enlace de datos Subcapas de enlace de datos</vt:lpstr>
      <vt:lpstr>Propósito de la capa de enlace de datos Control de acceso al medio</vt:lpstr>
      <vt:lpstr>Propósito de la capa de enlace de datos Provisión de acceso a los medios</vt:lpstr>
      <vt:lpstr>Capa de enlace de datos Estructura de trama de la capa 2</vt:lpstr>
      <vt:lpstr>Estructura de trama de la capa 2 Creación de una trama</vt:lpstr>
      <vt:lpstr>Capa de enlace de datos Estándares de la capa 2</vt:lpstr>
      <vt:lpstr>Estándares de la capa 2 Estándares de la capa de enlace de datos</vt:lpstr>
      <vt:lpstr>Topologías Control de acceso a los medios</vt:lpstr>
      <vt:lpstr>Topologías Topologías físicas y lógicas</vt:lpstr>
      <vt:lpstr>Topologías de WAN Topologías físicas de WAN comunes</vt:lpstr>
      <vt:lpstr>Topologías de WAN Topología física punto a punto</vt:lpstr>
      <vt:lpstr>Topologías de WAN Topología lógica punto a punto</vt:lpstr>
      <vt:lpstr>Topologías de WAN Half duplex y full duplex</vt:lpstr>
      <vt:lpstr>Topologías de LAN Topologías físicas de LAN</vt:lpstr>
      <vt:lpstr>Topologías de LAN Topología lógica para medios compartidos</vt:lpstr>
      <vt:lpstr>Topologías de LAN Acceso por contienda</vt:lpstr>
      <vt:lpstr>Topologías de LAN Topología multiacceso</vt:lpstr>
      <vt:lpstr>Topologías de LAN Acceso controlado</vt:lpstr>
      <vt:lpstr>Topologías de LAN Topología de anillo</vt:lpstr>
      <vt:lpstr>Trama de enlace de datos La trama</vt:lpstr>
      <vt:lpstr>Trama de enlace de datos El encabezado</vt:lpstr>
      <vt:lpstr>Trama de enlace de datos Dirección de capa 2</vt:lpstr>
      <vt:lpstr>Trama de enlace de datos El tráiler</vt:lpstr>
      <vt:lpstr>Trama de enlace de datos Tramas LAN y WAN</vt:lpstr>
      <vt:lpstr>Trama de enlace de datos Trama de Ethernet</vt:lpstr>
      <vt:lpstr>Trama de enlace de datos Trama de protocolo punto a punto</vt:lpstr>
      <vt:lpstr>Trama de enlace de datos Trama inalámbrica 802.11</vt:lpstr>
      <vt:lpstr>Acceso a la red Resumen</vt:lpstr>
      <vt:lpstr>Slide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yuhang</cp:lastModifiedBy>
  <cp:revision>714</cp:revision>
  <cp:lastPrinted>1999-01-27T00:54:54Z</cp:lastPrinted>
  <dcterms:created xsi:type="dcterms:W3CDTF">2006-10-23T15:07:30Z</dcterms:created>
  <dcterms:modified xsi:type="dcterms:W3CDTF">2013-12-13T08:58:14Z</dcterms:modified>
</cp:coreProperties>
</file>